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9" r:id="rId2"/>
    <p:sldId id="256" r:id="rId3"/>
    <p:sldId id="262" r:id="rId4"/>
    <p:sldId id="297" r:id="rId5"/>
    <p:sldId id="284" r:id="rId6"/>
    <p:sldId id="299" r:id="rId7"/>
    <p:sldId id="300" r:id="rId8"/>
    <p:sldId id="298" r:id="rId9"/>
    <p:sldId id="301" r:id="rId10"/>
    <p:sldId id="302" r:id="rId11"/>
    <p:sldId id="312" r:id="rId12"/>
    <p:sldId id="313" r:id="rId13"/>
    <p:sldId id="311" r:id="rId14"/>
    <p:sldId id="274" r:id="rId15"/>
    <p:sldId id="314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64" d="100"/>
          <a:sy n="64" d="100"/>
        </p:scale>
        <p:origin x="-1554" y="-1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72A9C7-257B-427E-BBCA-4A084C840E97}" type="datetimeFigureOut">
              <a:rPr lang="en-US" smtClean="0"/>
              <a:pPr/>
              <a:t>8/26/2021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D67D313-AAC2-4886-A483-51C1AE8BF45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5C853-76C2-4079-98C4-5CD08860D44D}" type="datetimeFigureOut">
              <a:rPr lang="en-US" smtClean="0"/>
              <a:pPr/>
              <a:t>8/26/2021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8B674-FDA7-4AF5-A5F2-A4FAEED92B3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5C853-76C2-4079-98C4-5CD08860D44D}" type="datetimeFigureOut">
              <a:rPr lang="en-US" smtClean="0"/>
              <a:pPr/>
              <a:t>8/26/2021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8B674-FDA7-4AF5-A5F2-A4FAEED92B3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5C853-76C2-4079-98C4-5CD08860D44D}" type="datetimeFigureOut">
              <a:rPr lang="en-US" smtClean="0"/>
              <a:pPr/>
              <a:t>8/26/2021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8B674-FDA7-4AF5-A5F2-A4FAEED92B3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5C853-76C2-4079-98C4-5CD08860D44D}" type="datetimeFigureOut">
              <a:rPr lang="en-US" smtClean="0"/>
              <a:pPr/>
              <a:t>8/26/2021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8B674-FDA7-4AF5-A5F2-A4FAEED92B3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5C853-76C2-4079-98C4-5CD08860D44D}" type="datetimeFigureOut">
              <a:rPr lang="en-US" smtClean="0"/>
              <a:pPr/>
              <a:t>8/26/2021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8B674-FDA7-4AF5-A5F2-A4FAEED92B3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5C853-76C2-4079-98C4-5CD08860D44D}" type="datetimeFigureOut">
              <a:rPr lang="en-US" smtClean="0"/>
              <a:pPr/>
              <a:t>8/26/2021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8B674-FDA7-4AF5-A5F2-A4FAEED92B3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5C853-76C2-4079-98C4-5CD08860D44D}" type="datetimeFigureOut">
              <a:rPr lang="en-US" smtClean="0"/>
              <a:pPr/>
              <a:t>8/26/2021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8B674-FDA7-4AF5-A5F2-A4FAEED92B3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5C853-76C2-4079-98C4-5CD08860D44D}" type="datetimeFigureOut">
              <a:rPr lang="en-US" smtClean="0"/>
              <a:pPr/>
              <a:t>8/26/2021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8B674-FDA7-4AF5-A5F2-A4FAEED92B3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5C853-76C2-4079-98C4-5CD08860D44D}" type="datetimeFigureOut">
              <a:rPr lang="en-US" smtClean="0"/>
              <a:pPr/>
              <a:t>8/26/2021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8B674-FDA7-4AF5-A5F2-A4FAEED92B3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5C853-76C2-4079-98C4-5CD08860D44D}" type="datetimeFigureOut">
              <a:rPr lang="en-US" smtClean="0"/>
              <a:pPr/>
              <a:t>8/26/2021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8B674-FDA7-4AF5-A5F2-A4FAEED92B3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5C853-76C2-4079-98C4-5CD08860D44D}" type="datetimeFigureOut">
              <a:rPr lang="en-US" smtClean="0"/>
              <a:pPr/>
              <a:t>8/26/2021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8B674-FDA7-4AF5-A5F2-A4FAEED92B3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75C853-76C2-4079-98C4-5CD08860D44D}" type="datetimeFigureOut">
              <a:rPr lang="en-US" smtClean="0"/>
              <a:pPr/>
              <a:t>8/26/2021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08B674-FDA7-4AF5-A5F2-A4FAEED92B3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forms.gle/Xqvykv5vfEi1zpyF7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 descr="Powerpoint-Backgrounds-9.jpg"/>
          <p:cNvPicPr>
            <a:picLocks noGrp="1" noChangeAspect="1"/>
          </p:cNvPicPr>
          <p:nvPr>
            <p:ph sz="half" idx="4294967295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11" name="TextBox 10"/>
          <p:cNvSpPr txBox="1"/>
          <p:nvPr/>
        </p:nvSpPr>
        <p:spPr>
          <a:xfrm>
            <a:off x="685800" y="1143000"/>
            <a:ext cx="80772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Welcome to all </a:t>
            </a:r>
          </a:p>
          <a:p>
            <a:pPr algn="ctr"/>
            <a:r>
              <a:rPr lang="en-US" sz="40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for the MHRM Online lecture </a:t>
            </a:r>
            <a:endParaRPr lang="en-US" sz="4000" dirty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724400" y="4953000"/>
            <a:ext cx="44196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chemeClr val="bg1"/>
                </a:solidFill>
                <a:latin typeface="Algerian" pitchFamily="82" charset="0"/>
              </a:rPr>
              <a:t>By </a:t>
            </a:r>
          </a:p>
          <a:p>
            <a:r>
              <a:rPr lang="en-US" sz="3200" dirty="0" smtClean="0">
                <a:solidFill>
                  <a:schemeClr val="bg1"/>
                </a:solidFill>
                <a:latin typeface="Algerian" pitchFamily="82" charset="0"/>
              </a:rPr>
              <a:t>D</a:t>
            </a:r>
            <a:r>
              <a:rPr lang="en-US" sz="3200" dirty="0" smtClean="0">
                <a:solidFill>
                  <a:schemeClr val="bg1"/>
                </a:solidFill>
                <a:latin typeface="Algerian" pitchFamily="82" charset="0"/>
              </a:rPr>
              <a:t>r</a:t>
            </a:r>
            <a:r>
              <a:rPr lang="en-US" sz="3200" dirty="0" smtClean="0">
                <a:solidFill>
                  <a:schemeClr val="bg1"/>
                </a:solidFill>
                <a:latin typeface="Algerian" pitchFamily="82" charset="0"/>
              </a:rPr>
              <a:t>. Dhiraj Ovhal </a:t>
            </a:r>
          </a:p>
          <a:p>
            <a:r>
              <a:rPr lang="en-US" sz="3200" dirty="0" smtClean="0">
                <a:solidFill>
                  <a:schemeClr val="bg1"/>
                </a:solidFill>
                <a:latin typeface="Algerian" pitchFamily="82" charset="0"/>
              </a:rPr>
              <a:t>HOD of Commerce  </a:t>
            </a:r>
            <a:endParaRPr lang="en-US" sz="3200" dirty="0">
              <a:solidFill>
                <a:schemeClr val="bg1"/>
              </a:solidFill>
              <a:latin typeface="Algerian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 descr="Powerpoint-Backgrounds-9.jpg"/>
          <p:cNvPicPr>
            <a:picLocks noGrp="1" noChangeAspect="1"/>
          </p:cNvPicPr>
          <p:nvPr>
            <p:ph sz="half" idx="4294967295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6885"/>
          </a:xfrm>
        </p:spPr>
      </p:pic>
      <p:sp>
        <p:nvSpPr>
          <p:cNvPr id="3" name="TextBox 2"/>
          <p:cNvSpPr txBox="1"/>
          <p:nvPr/>
        </p:nvSpPr>
        <p:spPr>
          <a:xfrm>
            <a:off x="228600" y="990600"/>
            <a:ext cx="89154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/>
            <a:r>
              <a:rPr lang="en-US" sz="3200" b="1" dirty="0" smtClean="0">
                <a:solidFill>
                  <a:srgbClr val="FFFF00"/>
                </a:solidFill>
              </a:rPr>
              <a:t>6. Easy to handle :- </a:t>
            </a:r>
            <a:endParaRPr lang="en-US" sz="32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pPr marL="514350" lvl="0" indent="-514350">
              <a:buFont typeface="Wingdings" pitchFamily="2" charset="2"/>
              <a:buChar char="Ø"/>
            </a:pPr>
            <a:r>
              <a:rPr lang="en-US" sz="32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 It should be easy to handle properly</a:t>
            </a:r>
          </a:p>
          <a:p>
            <a:pPr marL="514350" lvl="0" indent="-514350">
              <a:buFont typeface="Wingdings" pitchFamily="2" charset="2"/>
              <a:buChar char="Ø"/>
            </a:pPr>
            <a:r>
              <a:rPr lang="en-US" sz="32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It should make such system to useful at the time to carry and use </a:t>
            </a:r>
          </a:p>
          <a:p>
            <a:pPr marL="514350" lvl="0" indent="-514350"/>
            <a:endParaRPr lang="en-US" sz="40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</p:txBody>
      </p:sp>
      <p:pic>
        <p:nvPicPr>
          <p:cNvPr id="20483" name="Picture 3" descr="C:\Users\DELL\Pictures\easy to handle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410200" y="3657600"/>
            <a:ext cx="2857500" cy="28575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04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04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 descr="Powerpoint-Backgrounds-9.jpg"/>
          <p:cNvPicPr>
            <a:picLocks noGrp="1" noChangeAspect="1"/>
          </p:cNvPicPr>
          <p:nvPr>
            <p:ph sz="half" idx="4294967295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6885"/>
          </a:xfrm>
        </p:spPr>
      </p:pic>
      <p:sp>
        <p:nvSpPr>
          <p:cNvPr id="3" name="TextBox 2"/>
          <p:cNvSpPr txBox="1"/>
          <p:nvPr/>
        </p:nvSpPr>
        <p:spPr>
          <a:xfrm>
            <a:off x="228600" y="990600"/>
            <a:ext cx="891540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/>
            <a:r>
              <a:rPr lang="en-US" sz="3200" b="1" dirty="0" smtClean="0">
                <a:solidFill>
                  <a:srgbClr val="FFFF00"/>
                </a:solidFill>
              </a:rPr>
              <a:t>7. </a:t>
            </a:r>
            <a:r>
              <a:rPr lang="en-US" sz="3200" b="1" dirty="0" smtClean="0">
                <a:solidFill>
                  <a:srgbClr val="FFFF00"/>
                </a:solidFill>
                <a:latin typeface="Aharoni" pitchFamily="2" charset="-79"/>
                <a:cs typeface="Aharoni" pitchFamily="2" charset="-79"/>
              </a:rPr>
              <a:t>L</a:t>
            </a:r>
            <a:r>
              <a:rPr lang="en-US" sz="3200" dirty="0" smtClean="0">
                <a:solidFill>
                  <a:srgbClr val="FFFF00"/>
                </a:solidFill>
                <a:latin typeface="Aharoni" pitchFamily="2" charset="-79"/>
                <a:cs typeface="Aharoni" pitchFamily="2" charset="-79"/>
              </a:rPr>
              <a:t>ightness</a:t>
            </a:r>
            <a:r>
              <a:rPr lang="en-US" sz="3200" b="1" dirty="0" smtClean="0">
                <a:solidFill>
                  <a:srgbClr val="FFFF00"/>
                </a:solidFill>
              </a:rPr>
              <a:t>:-</a:t>
            </a:r>
          </a:p>
          <a:p>
            <a:pPr marL="514350" indent="-514350"/>
            <a:r>
              <a:rPr lang="en-US" sz="3200" b="1" dirty="0" smtClean="0">
                <a:solidFill>
                  <a:schemeClr val="bg1"/>
                </a:solidFill>
              </a:rPr>
              <a:t>Packaging should be in lighter weight so that easy to handle and carry.</a:t>
            </a:r>
          </a:p>
          <a:p>
            <a:pPr marL="514350" indent="-514350"/>
            <a:r>
              <a:rPr lang="en-US" sz="3200" b="1" dirty="0" smtClean="0">
                <a:solidFill>
                  <a:schemeClr val="bg1"/>
                </a:solidFill>
              </a:rPr>
              <a:t>So that  always use light materials to pack the products such as  papers, boxes, bottles, straw. saw dust, etc.</a:t>
            </a:r>
          </a:p>
          <a:p>
            <a:pPr marL="514350" indent="-514350"/>
            <a:endParaRPr lang="en-US" sz="3200" b="1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pPr marL="514350" indent="-514350"/>
            <a:endParaRPr lang="en-US" sz="40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</p:txBody>
      </p:sp>
      <p:pic>
        <p:nvPicPr>
          <p:cNvPr id="22530" name="Picture 2" descr="C:\Users\DELL\Pictures\paper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7200" y="4240642"/>
            <a:ext cx="3133725" cy="2093484"/>
          </a:xfrm>
          <a:prstGeom prst="rect">
            <a:avLst/>
          </a:prstGeom>
          <a:noFill/>
        </p:spPr>
      </p:pic>
      <p:pic>
        <p:nvPicPr>
          <p:cNvPr id="22532" name="Picture 4" descr="C:\Users\DELL\Pictures\papers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105400" y="4373880"/>
            <a:ext cx="3314700" cy="198882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25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25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25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25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 descr="Powerpoint-Backgrounds-9.jpg"/>
          <p:cNvPicPr>
            <a:picLocks noGrp="1" noChangeAspect="1"/>
          </p:cNvPicPr>
          <p:nvPr>
            <p:ph sz="half" idx="4294967295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6885"/>
          </a:xfrm>
        </p:spPr>
      </p:pic>
      <p:sp>
        <p:nvSpPr>
          <p:cNvPr id="3" name="TextBox 2"/>
          <p:cNvSpPr txBox="1"/>
          <p:nvPr/>
        </p:nvSpPr>
        <p:spPr>
          <a:xfrm>
            <a:off x="228600" y="990600"/>
            <a:ext cx="89154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/>
            <a:r>
              <a:rPr lang="en-US" sz="3200" b="1" dirty="0" smtClean="0">
                <a:solidFill>
                  <a:schemeClr val="bg1"/>
                </a:solidFill>
              </a:rPr>
              <a:t>8. Reuse /Environmental friendly:- </a:t>
            </a:r>
          </a:p>
          <a:p>
            <a:pPr marL="514350" indent="-514350"/>
            <a:endParaRPr lang="en-US" sz="3200" b="1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pPr marL="514350" indent="-514350"/>
            <a:r>
              <a:rPr lang="en-US" sz="3200" b="1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Use environmental friendly packaging</a:t>
            </a:r>
          </a:p>
          <a:p>
            <a:pPr marL="514350" indent="-514350"/>
            <a:r>
              <a:rPr lang="en-US" sz="3200" b="1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Should not create waste</a:t>
            </a:r>
          </a:p>
          <a:p>
            <a:pPr marL="514350" indent="-514350"/>
            <a:r>
              <a:rPr lang="en-US" sz="3200" b="1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Recycling and reuse</a:t>
            </a:r>
          </a:p>
        </p:txBody>
      </p:sp>
      <p:pic>
        <p:nvPicPr>
          <p:cNvPr id="4" name="Picture 5" descr="C:\Users\DELL\Pictures\reuse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657600" y="3581400"/>
            <a:ext cx="4162773" cy="29432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 descr="Powerpoint-Backgrounds-9.jpg"/>
          <p:cNvPicPr>
            <a:picLocks noGrp="1" noChangeAspect="1"/>
          </p:cNvPicPr>
          <p:nvPr>
            <p:ph sz="half" idx="4294967295"/>
          </p:nvPr>
        </p:nvPicPr>
        <p:blipFill>
          <a:blip r:embed="rId2"/>
          <a:stretch>
            <a:fillRect/>
          </a:stretch>
        </p:blipFill>
        <p:spPr>
          <a:xfrm>
            <a:off x="0" y="1115"/>
            <a:ext cx="9144000" cy="6856885"/>
          </a:xfrm>
        </p:spPr>
      </p:pic>
      <p:sp>
        <p:nvSpPr>
          <p:cNvPr id="6" name="TextBox 5"/>
          <p:cNvSpPr txBox="1"/>
          <p:nvPr/>
        </p:nvSpPr>
        <p:spPr>
          <a:xfrm>
            <a:off x="304800" y="2819400"/>
            <a:ext cx="1937084" cy="1077218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3200" dirty="0" smtClean="0"/>
              <a:t>Essential:-</a:t>
            </a:r>
          </a:p>
          <a:p>
            <a:pPr algn="ctr"/>
            <a:endParaRPr lang="en-US" sz="3200" dirty="0" smtClean="0"/>
          </a:p>
        </p:txBody>
      </p:sp>
      <p:sp>
        <p:nvSpPr>
          <p:cNvPr id="9" name="TextBox 8"/>
          <p:cNvSpPr txBox="1"/>
          <p:nvPr/>
        </p:nvSpPr>
        <p:spPr>
          <a:xfrm>
            <a:off x="2895600" y="762000"/>
            <a:ext cx="5791200" cy="5078313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1 </a:t>
            </a:r>
            <a:r>
              <a:rPr lang="en-US" sz="2000" dirty="0" smtClean="0"/>
              <a:t>. Suitability </a:t>
            </a:r>
          </a:p>
          <a:p>
            <a:endParaRPr lang="en-US" sz="2000" dirty="0" smtClean="0"/>
          </a:p>
          <a:p>
            <a:r>
              <a:rPr lang="en-US" sz="2000" dirty="0" smtClean="0"/>
              <a:t>2.Attractivness </a:t>
            </a:r>
          </a:p>
          <a:p>
            <a:endParaRPr lang="en-US" sz="2000" dirty="0" smtClean="0"/>
          </a:p>
          <a:p>
            <a:r>
              <a:rPr lang="en-US" sz="2000" dirty="0" smtClean="0"/>
              <a:t>3.Protection </a:t>
            </a:r>
          </a:p>
          <a:p>
            <a:endParaRPr lang="en-US" sz="2000" dirty="0" smtClean="0"/>
          </a:p>
          <a:p>
            <a:r>
              <a:rPr lang="en-US" sz="2000" dirty="0" smtClean="0"/>
              <a:t>4.Convenience </a:t>
            </a:r>
          </a:p>
          <a:p>
            <a:endParaRPr lang="en-US" sz="2000" dirty="0" smtClean="0"/>
          </a:p>
          <a:p>
            <a:r>
              <a:rPr lang="en-US" sz="2000" dirty="0" smtClean="0"/>
              <a:t>5.Economy</a:t>
            </a:r>
          </a:p>
          <a:p>
            <a:endParaRPr lang="en-US" sz="2000" dirty="0" smtClean="0"/>
          </a:p>
          <a:p>
            <a:r>
              <a:rPr lang="en-US" sz="2000" dirty="0" smtClean="0"/>
              <a:t> 6.Easy to handle</a:t>
            </a:r>
          </a:p>
          <a:p>
            <a:endParaRPr lang="en-US" sz="2000" dirty="0" smtClean="0"/>
          </a:p>
          <a:p>
            <a:r>
              <a:rPr lang="en-US" sz="2000" dirty="0" smtClean="0"/>
              <a:t> 7.lightness</a:t>
            </a:r>
          </a:p>
          <a:p>
            <a:endParaRPr lang="en-US" sz="2000" dirty="0" smtClean="0"/>
          </a:p>
          <a:p>
            <a:r>
              <a:rPr lang="en-US" sz="2000" dirty="0" smtClean="0"/>
              <a:t>8.Reuse /Environmental friendly</a:t>
            </a:r>
          </a:p>
          <a:p>
            <a:r>
              <a:rPr lang="en-US" sz="2400" dirty="0" smtClean="0"/>
              <a:t> 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9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 descr="Powerpoint-Backgrounds-9.jpg"/>
          <p:cNvPicPr>
            <a:picLocks noGrp="1" noChangeAspect="1"/>
          </p:cNvPicPr>
          <p:nvPr>
            <p:ph sz="half" idx="4294967295"/>
          </p:nvPr>
        </p:nvPicPr>
        <p:blipFill>
          <a:blip r:embed="rId2"/>
          <a:stretch>
            <a:fillRect/>
          </a:stretch>
        </p:blipFill>
        <p:spPr>
          <a:xfrm>
            <a:off x="-1485" y="1"/>
            <a:ext cx="9145485" cy="6857999"/>
          </a:xfrm>
        </p:spPr>
      </p:pic>
      <p:sp>
        <p:nvSpPr>
          <p:cNvPr id="4" name="TextBox 3"/>
          <p:cNvSpPr txBox="1"/>
          <p:nvPr/>
        </p:nvSpPr>
        <p:spPr>
          <a:xfrm>
            <a:off x="1524000" y="1752600"/>
            <a:ext cx="59436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8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Thank You </a:t>
            </a:r>
            <a:endParaRPr lang="en-US" sz="8800" dirty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 descr="Powerpoint-Backgrounds-9.jpg"/>
          <p:cNvPicPr>
            <a:picLocks noGrp="1" noChangeAspect="1"/>
          </p:cNvPicPr>
          <p:nvPr>
            <p:ph sz="half" idx="4294967295"/>
          </p:nvPr>
        </p:nvPicPr>
        <p:blipFill>
          <a:blip r:embed="rId2"/>
          <a:stretch>
            <a:fillRect/>
          </a:stretch>
        </p:blipFill>
        <p:spPr>
          <a:xfrm>
            <a:off x="-1485" y="1"/>
            <a:ext cx="9145485" cy="6857999"/>
          </a:xfrm>
        </p:spPr>
      </p:pic>
      <p:sp>
        <p:nvSpPr>
          <p:cNvPr id="4" name="TextBox 3"/>
          <p:cNvSpPr txBox="1"/>
          <p:nvPr/>
        </p:nvSpPr>
        <p:spPr>
          <a:xfrm>
            <a:off x="685800" y="1752600"/>
            <a:ext cx="7772400" cy="452431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Attendance Link</a:t>
            </a:r>
          </a:p>
          <a:p>
            <a:pPr algn="ctr"/>
            <a:endParaRPr lang="en-US" sz="36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pPr algn="ctr"/>
            <a:endParaRPr lang="en-US" sz="36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pPr algn="ctr"/>
            <a:r>
              <a:rPr lang="en-US" sz="3600" dirty="0" smtClean="0">
                <a:solidFill>
                  <a:schemeClr val="bg1"/>
                </a:solidFill>
                <a:hlinkClick r:id="rId3"/>
              </a:rPr>
              <a:t>https://forms.gle/Xqvykv5vfEi1zpyF7</a:t>
            </a:r>
            <a:endParaRPr lang="en-US" sz="3600" dirty="0" smtClean="0">
              <a:solidFill>
                <a:schemeClr val="bg1"/>
              </a:solidFill>
            </a:endParaRPr>
          </a:p>
          <a:p>
            <a:pPr algn="ctr"/>
            <a:endParaRPr lang="en-US" sz="3600" dirty="0" smtClean="0">
              <a:solidFill>
                <a:schemeClr val="bg1"/>
              </a:solidFill>
            </a:endParaRPr>
          </a:p>
          <a:p>
            <a:pPr algn="ctr"/>
            <a:r>
              <a:rPr lang="en-US" sz="36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Last point mention today  date in feedback link </a:t>
            </a:r>
            <a:endParaRPr lang="en-US" sz="3600" dirty="0" smtClean="0">
              <a:solidFill>
                <a:schemeClr val="bg1"/>
              </a:solidFill>
            </a:endParaRPr>
          </a:p>
          <a:p>
            <a:pPr algn="ctr"/>
            <a:r>
              <a:rPr lang="en-US" sz="36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 </a:t>
            </a:r>
            <a:endParaRPr lang="en-US" sz="3600" dirty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 descr="Powerpoint-Backgrounds-9.jpg"/>
          <p:cNvPicPr>
            <a:picLocks noGrp="1" noChangeAspect="1"/>
          </p:cNvPicPr>
          <p:nvPr>
            <p:ph sz="half" idx="4294967295"/>
          </p:nvPr>
        </p:nvPicPr>
        <p:blipFill>
          <a:blip r:embed="rId3"/>
          <a:stretch>
            <a:fillRect/>
          </a:stretch>
        </p:blipFill>
        <p:spPr>
          <a:xfrm>
            <a:off x="0" y="1"/>
            <a:ext cx="9144000" cy="6857999"/>
          </a:xfrm>
        </p:spPr>
      </p:pic>
      <p:sp>
        <p:nvSpPr>
          <p:cNvPr id="11" name="TextBox 10"/>
          <p:cNvSpPr txBox="1"/>
          <p:nvPr/>
        </p:nvSpPr>
        <p:spPr>
          <a:xfrm>
            <a:off x="1752600" y="1143000"/>
            <a:ext cx="70104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 </a:t>
            </a:r>
          </a:p>
          <a:p>
            <a:pPr algn="ctr"/>
            <a:r>
              <a:rPr lang="en-US" sz="40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Chapter -</a:t>
            </a:r>
            <a:r>
              <a:rPr lang="en-US" sz="4000" b="1" dirty="0" smtClean="0">
                <a:solidFill>
                  <a:schemeClr val="bg1"/>
                </a:solidFill>
                <a:cs typeface="Aharoni" pitchFamily="2" charset="-79"/>
              </a:rPr>
              <a:t>2</a:t>
            </a:r>
            <a:r>
              <a:rPr lang="en-US" sz="40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 </a:t>
            </a:r>
          </a:p>
          <a:p>
            <a:pPr algn="ctr"/>
            <a:r>
              <a:rPr lang="en-US" sz="40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Marketing Decision –I </a:t>
            </a:r>
          </a:p>
          <a:p>
            <a:pPr algn="ctr"/>
            <a:r>
              <a:rPr lang="en-US" sz="40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(Product and Price)</a:t>
            </a:r>
            <a:endParaRPr lang="en-US" sz="4000" dirty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 descr="Powerpoint-Backgrounds-9.jpg"/>
          <p:cNvPicPr>
            <a:picLocks noGrp="1" noChangeAspect="1"/>
          </p:cNvPicPr>
          <p:nvPr>
            <p:ph sz="half" idx="4294967295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6885"/>
          </a:xfrm>
        </p:spPr>
      </p:pic>
      <p:sp>
        <p:nvSpPr>
          <p:cNvPr id="3" name="TextBox 2"/>
          <p:cNvSpPr txBox="1"/>
          <p:nvPr/>
        </p:nvSpPr>
        <p:spPr>
          <a:xfrm>
            <a:off x="228600" y="457200"/>
            <a:ext cx="8382000" cy="83099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marL="0" lvl="1" algn="ctr"/>
            <a:r>
              <a:rPr lang="en-US" sz="2400" b="1" dirty="0" smtClean="0">
                <a:latin typeface="Aharoni" pitchFamily="2" charset="-79"/>
                <a:cs typeface="Aharoni" pitchFamily="2" charset="-79"/>
              </a:rPr>
              <a:t>Q</a:t>
            </a:r>
            <a:r>
              <a:rPr lang="en-US" sz="2400" b="1" dirty="0" smtClean="0">
                <a:cs typeface="Aharoni" pitchFamily="2" charset="-79"/>
              </a:rPr>
              <a:t>.6</a:t>
            </a:r>
            <a:r>
              <a:rPr lang="en-US" sz="2400" b="1" dirty="0" smtClean="0">
                <a:latin typeface="Aharoni" pitchFamily="2" charset="-79"/>
                <a:cs typeface="Aharoni" pitchFamily="2" charset="-79"/>
              </a:rPr>
              <a:t>  </a:t>
            </a:r>
            <a:r>
              <a:rPr lang="en-US" sz="2400" b="1" dirty="0" smtClean="0"/>
              <a:t>Packaging and Essential</a:t>
            </a:r>
            <a:endParaRPr lang="en-US" sz="2400" dirty="0" smtClean="0"/>
          </a:p>
          <a:p>
            <a:pPr marL="0" lvl="1" algn="ctr"/>
            <a:endParaRPr lang="en-US" sz="2400" b="1" dirty="0"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81000" y="1501676"/>
            <a:ext cx="84582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24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pPr algn="ctr"/>
            <a:r>
              <a:rPr lang="en-US" sz="2400" dirty="0" smtClean="0">
                <a:solidFill>
                  <a:srgbClr val="FFFF00"/>
                </a:solidFill>
                <a:latin typeface="Aharoni" pitchFamily="2" charset="-79"/>
                <a:cs typeface="Aharoni" pitchFamily="2" charset="-79"/>
              </a:rPr>
              <a:t>Meaning:- </a:t>
            </a:r>
          </a:p>
          <a:p>
            <a:pPr algn="ctr"/>
            <a:r>
              <a:rPr lang="en-US" sz="24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Packing means to protect and cover ,wrapping the products and packaging means not only protect and cover, wrapping but also attractive container and special design to attract customers.</a:t>
            </a:r>
          </a:p>
          <a:p>
            <a:pPr algn="ctr"/>
            <a:endParaRPr lang="en-US" sz="24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</p:txBody>
      </p:sp>
      <p:pic>
        <p:nvPicPr>
          <p:cNvPr id="16387" name="Picture 3" descr="C:\Users\DELL\Pictures\sunflower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943600" y="4191000"/>
            <a:ext cx="2133600" cy="2133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63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63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 descr="Powerpoint-Backgrounds-9.jpg"/>
          <p:cNvPicPr>
            <a:picLocks noGrp="1" noChangeAspect="1"/>
          </p:cNvPicPr>
          <p:nvPr>
            <p:ph sz="half" idx="4294967295"/>
          </p:nvPr>
        </p:nvPicPr>
        <p:blipFill>
          <a:blip r:embed="rId2"/>
          <a:stretch>
            <a:fillRect/>
          </a:stretch>
        </p:blipFill>
        <p:spPr>
          <a:xfrm>
            <a:off x="0" y="1115"/>
            <a:ext cx="9144000" cy="6856885"/>
          </a:xfrm>
        </p:spPr>
      </p:pic>
      <p:sp>
        <p:nvSpPr>
          <p:cNvPr id="6" name="TextBox 5"/>
          <p:cNvSpPr txBox="1"/>
          <p:nvPr/>
        </p:nvSpPr>
        <p:spPr>
          <a:xfrm>
            <a:off x="304800" y="2819400"/>
            <a:ext cx="1937084" cy="1077218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3200" dirty="0" smtClean="0"/>
              <a:t>Essential:-</a:t>
            </a:r>
          </a:p>
          <a:p>
            <a:pPr algn="ctr"/>
            <a:endParaRPr lang="en-US" sz="3200" dirty="0" smtClean="0"/>
          </a:p>
        </p:txBody>
      </p:sp>
      <p:sp>
        <p:nvSpPr>
          <p:cNvPr id="9" name="TextBox 8"/>
          <p:cNvSpPr txBox="1"/>
          <p:nvPr/>
        </p:nvSpPr>
        <p:spPr>
          <a:xfrm>
            <a:off x="2895600" y="762000"/>
            <a:ext cx="5791200" cy="5078313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1 </a:t>
            </a:r>
            <a:r>
              <a:rPr lang="en-US" sz="2000" dirty="0" smtClean="0"/>
              <a:t>. Suitability </a:t>
            </a:r>
          </a:p>
          <a:p>
            <a:endParaRPr lang="en-US" sz="2000" dirty="0" smtClean="0"/>
          </a:p>
          <a:p>
            <a:r>
              <a:rPr lang="en-US" sz="2000" dirty="0" smtClean="0"/>
              <a:t>2.Attractivness </a:t>
            </a:r>
          </a:p>
          <a:p>
            <a:endParaRPr lang="en-US" sz="2000" dirty="0" smtClean="0"/>
          </a:p>
          <a:p>
            <a:r>
              <a:rPr lang="en-US" sz="2000" dirty="0" smtClean="0"/>
              <a:t>3.Protection </a:t>
            </a:r>
          </a:p>
          <a:p>
            <a:endParaRPr lang="en-US" sz="2000" dirty="0" smtClean="0"/>
          </a:p>
          <a:p>
            <a:r>
              <a:rPr lang="en-US" sz="2000" dirty="0" smtClean="0"/>
              <a:t>4.Convenience </a:t>
            </a:r>
          </a:p>
          <a:p>
            <a:endParaRPr lang="en-US" sz="2000" dirty="0" smtClean="0"/>
          </a:p>
          <a:p>
            <a:r>
              <a:rPr lang="en-US" sz="2000" dirty="0" smtClean="0"/>
              <a:t>5.Economy</a:t>
            </a:r>
          </a:p>
          <a:p>
            <a:endParaRPr lang="en-US" sz="2000" dirty="0" smtClean="0"/>
          </a:p>
          <a:p>
            <a:r>
              <a:rPr lang="en-US" sz="2000" dirty="0" smtClean="0"/>
              <a:t> 6.Easy to handle</a:t>
            </a:r>
          </a:p>
          <a:p>
            <a:endParaRPr lang="en-US" sz="2000" dirty="0" smtClean="0"/>
          </a:p>
          <a:p>
            <a:r>
              <a:rPr lang="en-US" sz="2000" dirty="0" smtClean="0"/>
              <a:t> 7.lightness</a:t>
            </a:r>
          </a:p>
          <a:p>
            <a:endParaRPr lang="en-US" sz="2000" dirty="0" smtClean="0"/>
          </a:p>
          <a:p>
            <a:r>
              <a:rPr lang="en-US" sz="2000" dirty="0" smtClean="0"/>
              <a:t>8.Reuse /Environmental friendly</a:t>
            </a:r>
          </a:p>
          <a:p>
            <a:r>
              <a:rPr lang="en-US" sz="2400" dirty="0" smtClean="0"/>
              <a:t> 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 descr="Powerpoint-Backgrounds-9.jpg"/>
          <p:cNvPicPr>
            <a:picLocks noGrp="1" noChangeAspect="1"/>
          </p:cNvPicPr>
          <p:nvPr>
            <p:ph sz="half" idx="4294967295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6885"/>
          </a:xfrm>
        </p:spPr>
      </p:pic>
      <p:sp>
        <p:nvSpPr>
          <p:cNvPr id="3" name="TextBox 2"/>
          <p:cNvSpPr txBox="1"/>
          <p:nvPr/>
        </p:nvSpPr>
        <p:spPr>
          <a:xfrm>
            <a:off x="228600" y="990600"/>
            <a:ext cx="8915400" cy="27392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FontTx/>
              <a:buAutoNum type="arabicPeriod"/>
            </a:pPr>
            <a:r>
              <a:rPr lang="en-US" sz="3200" b="1" dirty="0" smtClean="0">
                <a:solidFill>
                  <a:srgbClr val="FFFF00"/>
                </a:solidFill>
              </a:rPr>
              <a:t>Suitability :-</a:t>
            </a:r>
          </a:p>
          <a:p>
            <a:r>
              <a:rPr lang="en-US" sz="28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A good package must be suitable to the product. For example , medicines must preferably come in glass bottles and not in plastic bottles.</a:t>
            </a:r>
          </a:p>
          <a:p>
            <a:r>
              <a:rPr lang="en-US" sz="28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 Again, glassware should be packed with cushioning materials </a:t>
            </a:r>
          </a:p>
        </p:txBody>
      </p:sp>
      <p:pic>
        <p:nvPicPr>
          <p:cNvPr id="16386" name="Picture 2" descr="C:\Users\DELL\Pictures\medicne bottle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33400" y="3771900"/>
            <a:ext cx="2857500" cy="2857500"/>
          </a:xfrm>
          <a:prstGeom prst="rect">
            <a:avLst/>
          </a:prstGeom>
          <a:noFill/>
        </p:spPr>
      </p:pic>
      <p:pic>
        <p:nvPicPr>
          <p:cNvPr id="16387" name="Picture 3" descr="C:\Users\DELL\Pictures\cushioning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267200" y="4114800"/>
            <a:ext cx="4070684" cy="2209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3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63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63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63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 descr="Powerpoint-Backgrounds-9.jpg"/>
          <p:cNvPicPr>
            <a:picLocks noGrp="1" noChangeAspect="1"/>
          </p:cNvPicPr>
          <p:nvPr>
            <p:ph sz="half" idx="4294967295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6885"/>
          </a:xfrm>
        </p:spPr>
      </p:pic>
      <p:sp>
        <p:nvSpPr>
          <p:cNvPr id="3" name="TextBox 2"/>
          <p:cNvSpPr txBox="1"/>
          <p:nvPr/>
        </p:nvSpPr>
        <p:spPr>
          <a:xfrm>
            <a:off x="228600" y="990600"/>
            <a:ext cx="89154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/>
            <a:r>
              <a:rPr lang="en-US" sz="3200" b="1" dirty="0" smtClean="0">
                <a:solidFill>
                  <a:schemeClr val="bg1"/>
                </a:solidFill>
              </a:rPr>
              <a:t>3</a:t>
            </a:r>
            <a:r>
              <a:rPr lang="en-US" sz="3200" b="1" dirty="0" smtClean="0">
                <a:solidFill>
                  <a:srgbClr val="FFFF00"/>
                </a:solidFill>
              </a:rPr>
              <a:t>. Protection</a:t>
            </a:r>
          </a:p>
          <a:p>
            <a:pPr marL="514350" indent="-514350"/>
            <a:r>
              <a:rPr lang="en-US" sz="3200" b="1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     It </a:t>
            </a:r>
            <a:r>
              <a:rPr lang="en-US" sz="32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means to protect and cover ,wrapping the products and packaging means not only protect and cover, wrapping but also attractive container and special design to attract customers</a:t>
            </a:r>
            <a:r>
              <a:rPr lang="en-US" sz="3200" b="1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.</a:t>
            </a:r>
            <a:endParaRPr lang="en-US" sz="3200" b="1" dirty="0" smtClean="0">
              <a:solidFill>
                <a:schemeClr val="bg1"/>
              </a:solidFill>
            </a:endParaRPr>
          </a:p>
        </p:txBody>
      </p:sp>
      <p:pic>
        <p:nvPicPr>
          <p:cNvPr id="18434" name="Picture 2" descr="C:\Users\DELL\Pictures\egg_carton_pulp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886200" y="4419600"/>
            <a:ext cx="3810000" cy="22479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84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84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 descr="Powerpoint-Backgrounds-9.jpg"/>
          <p:cNvPicPr>
            <a:picLocks noGrp="1" noChangeAspect="1"/>
          </p:cNvPicPr>
          <p:nvPr>
            <p:ph sz="half" idx="4294967295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6885"/>
          </a:xfrm>
        </p:spPr>
      </p:pic>
      <p:sp>
        <p:nvSpPr>
          <p:cNvPr id="3" name="TextBox 2"/>
          <p:cNvSpPr txBox="1"/>
          <p:nvPr/>
        </p:nvSpPr>
        <p:spPr>
          <a:xfrm>
            <a:off x="228600" y="990600"/>
            <a:ext cx="89154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/>
            <a:r>
              <a:rPr lang="en-US" sz="3200" b="1" dirty="0" smtClean="0">
                <a:solidFill>
                  <a:schemeClr val="bg1"/>
                </a:solidFill>
              </a:rPr>
              <a:t>4</a:t>
            </a:r>
            <a:r>
              <a:rPr lang="en-US" sz="3200" b="1" dirty="0" smtClean="0">
                <a:solidFill>
                  <a:srgbClr val="FFFF00"/>
                </a:solidFill>
              </a:rPr>
              <a:t>. Convenience :-</a:t>
            </a:r>
          </a:p>
          <a:p>
            <a:r>
              <a:rPr lang="en-US" sz="32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Packages should offer convenience the case of carrying, handling and using the product. They must come in convenient sizes and shapes as per the requirements of the customers.</a:t>
            </a:r>
          </a:p>
        </p:txBody>
      </p:sp>
      <p:pic>
        <p:nvPicPr>
          <p:cNvPr id="19458" name="Picture 2" descr="C:\Users\DELL\Pictures\conveince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038600" y="4495800"/>
            <a:ext cx="4257675" cy="17716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94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94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 descr="Powerpoint-Backgrounds-9.jpg"/>
          <p:cNvPicPr>
            <a:picLocks noGrp="1" noChangeAspect="1"/>
          </p:cNvPicPr>
          <p:nvPr>
            <p:ph sz="half" idx="4294967295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6885"/>
          </a:xfrm>
        </p:spPr>
      </p:pic>
      <p:sp>
        <p:nvSpPr>
          <p:cNvPr id="3" name="TextBox 2"/>
          <p:cNvSpPr txBox="1"/>
          <p:nvPr/>
        </p:nvSpPr>
        <p:spPr>
          <a:xfrm>
            <a:off x="228600" y="381000"/>
            <a:ext cx="8915400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/>
            <a:r>
              <a:rPr lang="en-US" sz="3200" b="1" dirty="0" smtClean="0">
                <a:solidFill>
                  <a:srgbClr val="FFFF00"/>
                </a:solidFill>
              </a:rPr>
              <a:t>2. Attractiveness :- </a:t>
            </a:r>
          </a:p>
          <a:p>
            <a:pPr marL="514350" indent="-514350"/>
            <a:endParaRPr lang="en-US" sz="32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pPr>
              <a:buFont typeface="Wingdings" pitchFamily="2" charset="2"/>
              <a:buChar char="Ø"/>
            </a:pPr>
            <a:r>
              <a:rPr lang="en-US" sz="28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Packages must be attractive. They should attract the attention of the prospects or buyers and make them to buy the duct. It should have the advertising value. </a:t>
            </a:r>
          </a:p>
          <a:p>
            <a:pPr>
              <a:buFont typeface="Wingdings" pitchFamily="2" charset="2"/>
              <a:buChar char="Ø"/>
            </a:pPr>
            <a:r>
              <a:rPr lang="en-US" sz="2800" b="1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Packages must be convenient to display in the showcases. They should be attractive, compact and conveniently displayable.</a:t>
            </a:r>
            <a:endParaRPr lang="en-US" sz="2800" b="1" dirty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971800" y="5181600"/>
            <a:ext cx="541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pic>
        <p:nvPicPr>
          <p:cNvPr id="17411" name="Picture 3" descr="C:\Users\DELL\Pictures\attractive pakaging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15000" y="5029200"/>
            <a:ext cx="2971800" cy="14573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74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74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5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74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74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3" grpId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 descr="Powerpoint-Backgrounds-9.jpg"/>
          <p:cNvPicPr>
            <a:picLocks noGrp="1" noChangeAspect="1"/>
          </p:cNvPicPr>
          <p:nvPr>
            <p:ph sz="half" idx="4294967295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6885"/>
          </a:xfrm>
        </p:spPr>
      </p:pic>
      <p:sp>
        <p:nvSpPr>
          <p:cNvPr id="3" name="TextBox 2"/>
          <p:cNvSpPr txBox="1"/>
          <p:nvPr/>
        </p:nvSpPr>
        <p:spPr>
          <a:xfrm>
            <a:off x="228600" y="990600"/>
            <a:ext cx="891540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/>
            <a:r>
              <a:rPr lang="en-US" sz="3200" b="1" dirty="0" smtClean="0">
                <a:solidFill>
                  <a:schemeClr val="bg1"/>
                </a:solidFill>
              </a:rPr>
              <a:t>5. </a:t>
            </a:r>
            <a:r>
              <a:rPr lang="en-US" sz="3200" b="1" dirty="0" smtClean="0">
                <a:solidFill>
                  <a:srgbClr val="FFFF00"/>
                </a:solidFill>
                <a:latin typeface="Aharoni" pitchFamily="2" charset="-79"/>
                <a:cs typeface="Aharoni" pitchFamily="2" charset="-79"/>
              </a:rPr>
              <a:t>Economy :-</a:t>
            </a:r>
          </a:p>
          <a:p>
            <a:pPr marL="514350" indent="-514350"/>
            <a:r>
              <a:rPr lang="en-US" sz="3200" b="1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The cost of packaging must be reasonable </a:t>
            </a:r>
          </a:p>
          <a:p>
            <a:pPr marL="514350" indent="-514350"/>
            <a:r>
              <a:rPr lang="en-US" sz="3200" b="1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It should be fashionable or daily use </a:t>
            </a:r>
          </a:p>
          <a:p>
            <a:pPr marL="514350" indent="-514350"/>
            <a:endParaRPr lang="en-US" sz="3200" b="1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pPr marL="514350" indent="-514350"/>
            <a:endParaRPr lang="en-US" sz="3200" b="1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pPr marL="514350" indent="-514350"/>
            <a:endParaRPr lang="en-US" sz="32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pPr marL="514350" indent="-514350"/>
            <a:endParaRPr lang="en-US" sz="32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839</TotalTime>
  <Words>389</Words>
  <Application>Microsoft Office PowerPoint</Application>
  <PresentationFormat>On-screen Show (4:3)</PresentationFormat>
  <Paragraphs>82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DELL</dc:creator>
  <cp:lastModifiedBy>DELL</cp:lastModifiedBy>
  <cp:revision>65</cp:revision>
  <dcterms:created xsi:type="dcterms:W3CDTF">2020-06-02T07:05:21Z</dcterms:created>
  <dcterms:modified xsi:type="dcterms:W3CDTF">2021-08-26T07:19:30Z</dcterms:modified>
</cp:coreProperties>
</file>